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sldIdLst>
    <p:sldId id="11844" r:id="rId2"/>
    <p:sldId id="11778" r:id="rId3"/>
    <p:sldId id="11603" r:id="rId4"/>
    <p:sldId id="11604" r:id="rId5"/>
    <p:sldId id="11606" r:id="rId6"/>
    <p:sldId id="11618" r:id="rId7"/>
    <p:sldId id="11619" r:id="rId8"/>
    <p:sldId id="11620" r:id="rId9"/>
    <p:sldId id="11621" r:id="rId10"/>
    <p:sldId id="11622" r:id="rId11"/>
    <p:sldId id="11623" r:id="rId12"/>
    <p:sldId id="11624" r:id="rId13"/>
    <p:sldId id="11625" r:id="rId14"/>
    <p:sldId id="11626" r:id="rId15"/>
    <p:sldId id="11627" r:id="rId16"/>
    <p:sldId id="11628" r:id="rId17"/>
    <p:sldId id="11629" r:id="rId18"/>
    <p:sldId id="11630" r:id="rId19"/>
    <p:sldId id="11631" r:id="rId20"/>
    <p:sldId id="11632" r:id="rId21"/>
    <p:sldId id="11633" r:id="rId22"/>
    <p:sldId id="11634" r:id="rId23"/>
    <p:sldId id="11635" r:id="rId24"/>
    <p:sldId id="11115" r:id="rId25"/>
    <p:sldId id="11116" r:id="rId26"/>
    <p:sldId id="11117" r:id="rId27"/>
    <p:sldId id="11636" r:id="rId28"/>
    <p:sldId id="11637" r:id="rId29"/>
    <p:sldId id="11638" r:id="rId30"/>
    <p:sldId id="11639" r:id="rId31"/>
    <p:sldId id="11640" r:id="rId32"/>
    <p:sldId id="11641" r:id="rId33"/>
    <p:sldId id="11642" r:id="rId34"/>
    <p:sldId id="11643" r:id="rId35"/>
    <p:sldId id="11644" r:id="rId36"/>
    <p:sldId id="11645" r:id="rId37"/>
    <p:sldId id="11646" r:id="rId38"/>
    <p:sldId id="11647" r:id="rId39"/>
    <p:sldId id="11648" r:id="rId40"/>
    <p:sldId id="11131" r:id="rId41"/>
    <p:sldId id="11132" r:id="rId42"/>
    <p:sldId id="11133" r:id="rId43"/>
    <p:sldId id="11134" r:id="rId44"/>
    <p:sldId id="11135" r:id="rId45"/>
    <p:sldId id="11136" r:id="rId46"/>
    <p:sldId id="11137" r:id="rId47"/>
    <p:sldId id="11138" r:id="rId48"/>
    <p:sldId id="11139" r:id="rId49"/>
    <p:sldId id="11140" r:id="rId50"/>
    <p:sldId id="11141" r:id="rId51"/>
    <p:sldId id="11142" r:id="rId52"/>
    <p:sldId id="11143" r:id="rId53"/>
    <p:sldId id="11144" r:id="rId54"/>
    <p:sldId id="11145" r:id="rId55"/>
    <p:sldId id="11146" r:id="rId56"/>
    <p:sldId id="11147" r:id="rId57"/>
    <p:sldId id="11148" r:id="rId58"/>
    <p:sldId id="11149" r:id="rId59"/>
    <p:sldId id="11150" r:id="rId60"/>
    <p:sldId id="11151" r:id="rId61"/>
    <p:sldId id="11152" r:id="rId62"/>
    <p:sldId id="11153" r:id="rId63"/>
    <p:sldId id="11154" r:id="rId64"/>
    <p:sldId id="11155" r:id="rId65"/>
    <p:sldId id="11156" r:id="rId66"/>
    <p:sldId id="11659" r:id="rId67"/>
    <p:sldId id="11660" r:id="rId68"/>
    <p:sldId id="11661" r:id="rId69"/>
    <p:sldId id="11662" r:id="rId70"/>
    <p:sldId id="11177" r:id="rId71"/>
    <p:sldId id="11178" r:id="rId72"/>
    <p:sldId id="11179" r:id="rId73"/>
    <p:sldId id="11180" r:id="rId74"/>
    <p:sldId id="11181" r:id="rId75"/>
    <p:sldId id="11182" r:id="rId76"/>
    <p:sldId id="11190" r:id="rId77"/>
    <p:sldId id="11191" r:id="rId78"/>
    <p:sldId id="11193" r:id="rId79"/>
    <p:sldId id="11194" r:id="rId80"/>
    <p:sldId id="11195" r:id="rId81"/>
    <p:sldId id="11196" r:id="rId82"/>
    <p:sldId id="11197" r:id="rId83"/>
    <p:sldId id="11202" r:id="rId84"/>
    <p:sldId id="11700" r:id="rId85"/>
    <p:sldId id="11781" r:id="rId86"/>
    <p:sldId id="11611" r:id="rId87"/>
    <p:sldId id="11613" r:id="rId88"/>
    <p:sldId id="11328" r:id="rId89"/>
    <p:sldId id="11334" r:id="rId90"/>
    <p:sldId id="11335" r:id="rId91"/>
    <p:sldId id="11336" r:id="rId92"/>
    <p:sldId id="11337" r:id="rId93"/>
    <p:sldId id="11338" r:id="rId94"/>
    <p:sldId id="11339" r:id="rId95"/>
    <p:sldId id="11340" r:id="rId96"/>
    <p:sldId id="11341" r:id="rId97"/>
    <p:sldId id="11342" r:id="rId98"/>
    <p:sldId id="11343" r:id="rId99"/>
    <p:sldId id="11344" r:id="rId100"/>
    <p:sldId id="11345" r:id="rId101"/>
    <p:sldId id="11346" r:id="rId102"/>
    <p:sldId id="11347" r:id="rId103"/>
    <p:sldId id="11348" r:id="rId104"/>
    <p:sldId id="11349" r:id="rId105"/>
    <p:sldId id="11350" r:id="rId106"/>
    <p:sldId id="11351" r:id="rId107"/>
    <p:sldId id="11353" r:id="rId108"/>
    <p:sldId id="11354" r:id="rId109"/>
    <p:sldId id="11355" r:id="rId110"/>
    <p:sldId id="11356" r:id="rId111"/>
    <p:sldId id="11357" r:id="rId112"/>
    <p:sldId id="11358" r:id="rId113"/>
    <p:sldId id="11359" r:id="rId114"/>
    <p:sldId id="11360" r:id="rId115"/>
    <p:sldId id="11361" r:id="rId116"/>
    <p:sldId id="11362" r:id="rId117"/>
    <p:sldId id="11363" r:id="rId118"/>
    <p:sldId id="11364" r:id="rId119"/>
    <p:sldId id="11365" r:id="rId120"/>
    <p:sldId id="11366" r:id="rId121"/>
    <p:sldId id="11367" r:id="rId122"/>
    <p:sldId id="11368" r:id="rId123"/>
    <p:sldId id="11369" r:id="rId124"/>
    <p:sldId id="11370" r:id="rId125"/>
    <p:sldId id="11371" r:id="rId126"/>
    <p:sldId id="11372" r:id="rId127"/>
    <p:sldId id="11373" r:id="rId128"/>
    <p:sldId id="11780" r:id="rId129"/>
    <p:sldId id="11375" r:id="rId130"/>
    <p:sldId id="11376" r:id="rId131"/>
    <p:sldId id="11377" r:id="rId132"/>
    <p:sldId id="11378" r:id="rId133"/>
    <p:sldId id="11379" r:id="rId134"/>
    <p:sldId id="11380" r:id="rId135"/>
    <p:sldId id="11381" r:id="rId136"/>
    <p:sldId id="11382" r:id="rId137"/>
    <p:sldId id="11383" r:id="rId138"/>
    <p:sldId id="11384" r:id="rId139"/>
    <p:sldId id="11385" r:id="rId140"/>
    <p:sldId id="11386" r:id="rId141"/>
    <p:sldId id="11387" r:id="rId142"/>
    <p:sldId id="11388" r:id="rId143"/>
    <p:sldId id="11389" r:id="rId144"/>
    <p:sldId id="11390" r:id="rId145"/>
    <p:sldId id="11391" r:id="rId146"/>
    <p:sldId id="11392" r:id="rId147"/>
    <p:sldId id="11393" r:id="rId148"/>
    <p:sldId id="11394" r:id="rId149"/>
    <p:sldId id="11395" r:id="rId150"/>
    <p:sldId id="11396" r:id="rId151"/>
    <p:sldId id="11397" r:id="rId152"/>
    <p:sldId id="11398" r:id="rId153"/>
    <p:sldId id="11399" r:id="rId154"/>
    <p:sldId id="11400" r:id="rId155"/>
    <p:sldId id="11401" r:id="rId156"/>
    <p:sldId id="11402" r:id="rId157"/>
    <p:sldId id="11403" r:id="rId158"/>
    <p:sldId id="11404" r:id="rId159"/>
    <p:sldId id="11405" r:id="rId160"/>
    <p:sldId id="11406" r:id="rId161"/>
    <p:sldId id="11407" r:id="rId162"/>
    <p:sldId id="11779" r:id="rId163"/>
    <p:sldId id="11777" r:id="rId164"/>
    <p:sldId id="11816" r:id="rId165"/>
    <p:sldId id="11817" r:id="rId166"/>
    <p:sldId id="11285" r:id="rId167"/>
    <p:sldId id="11286" r:id="rId168"/>
    <p:sldId id="11287" r:id="rId169"/>
    <p:sldId id="11288" r:id="rId170"/>
    <p:sldId id="11289" r:id="rId171"/>
    <p:sldId id="11290" r:id="rId172"/>
    <p:sldId id="11818" r:id="rId173"/>
    <p:sldId id="11819" r:id="rId174"/>
    <p:sldId id="11820" r:id="rId175"/>
    <p:sldId id="11821" r:id="rId176"/>
    <p:sldId id="11822" r:id="rId177"/>
    <p:sldId id="11823" r:id="rId178"/>
    <p:sldId id="11824" r:id="rId179"/>
    <p:sldId id="11825" r:id="rId180"/>
    <p:sldId id="11826" r:id="rId181"/>
    <p:sldId id="11827" r:id="rId182"/>
    <p:sldId id="11828" r:id="rId183"/>
    <p:sldId id="11829" r:id="rId184"/>
    <p:sldId id="11830" r:id="rId185"/>
    <p:sldId id="11831" r:id="rId186"/>
    <p:sldId id="11832" r:id="rId187"/>
    <p:sldId id="11833" r:id="rId188"/>
    <p:sldId id="11834" r:id="rId189"/>
    <p:sldId id="11835" r:id="rId190"/>
    <p:sldId id="11836" r:id="rId191"/>
    <p:sldId id="11837" r:id="rId192"/>
    <p:sldId id="11838" r:id="rId193"/>
    <p:sldId id="11839" r:id="rId194"/>
    <p:sldId id="11840" r:id="rId195"/>
    <p:sldId id="11841" r:id="rId196"/>
    <p:sldId id="567" r:id="rId197"/>
    <p:sldId id="1757" r:id="rId198"/>
    <p:sldId id="557" r:id="rId199"/>
    <p:sldId id="550" r:id="rId200"/>
    <p:sldId id="551" r:id="rId201"/>
    <p:sldId id="552" r:id="rId202"/>
    <p:sldId id="261" r:id="rId203"/>
    <p:sldId id="1758" r:id="rId204"/>
    <p:sldId id="1759" r:id="rId205"/>
    <p:sldId id="560" r:id="rId206"/>
    <p:sldId id="1760" r:id="rId207"/>
    <p:sldId id="11843" r:id="rId208"/>
    <p:sldId id="11782" r:id="rId209"/>
    <p:sldId id="11842" r:id="rId210"/>
    <p:sldId id="11282" r:id="rId2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2A59D-67A2-449A-A2E5-F04880BD71EE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CAF41-7F36-4174-9025-7B1A54DB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F4B11-D129-4ADA-B172-880F7653F0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34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51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697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6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F4B11-D129-4ADA-B172-880F7653F026}" type="slidenum">
              <a:rPr lang="zh-CN" altLang="en-US" smtClean="0"/>
              <a:t>209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11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F4B11-D129-4ADA-B172-880F7653F0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07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99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60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7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902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617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579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014C-1171-4A1E-9354-F4C4D7185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03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7B30D-C981-7C04-77D0-5ABE6D10A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8A7388-6267-4AD6-A730-C676F94A9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64DF9-BED9-2F4F-08B8-298F8FE4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D4EBD3-6572-DCB4-B2F3-18E55348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178A5F-EC5B-C9A7-74E1-FF064C59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7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F492B-EC8D-BE46-07AC-59BFBE54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100B6C-86FE-12A6-C9B9-286A5B3FF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9112B9-578A-D929-F249-23D3AB1C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45BA9-F5DE-0141-C978-856925AB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1C4E7-8C27-5A11-9C24-CE684D28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54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A8A394-EFB0-DBA5-0B40-2640B9904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F8386-AAA7-AB2B-0D9C-739D74A70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1670F-7A6E-1C7C-C398-6D41874F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DA9951-9C25-4CAF-CAAE-A2BEB9F5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02646-90F4-7EB2-4494-C5F566C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4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715B6C9-6866-4D08-B662-4816EDB7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44F719B-EE05-4CAF-885C-B0F3E1FBF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76C0-6D86-43E0-8648-D390A3405586}" type="datetime1">
              <a:rPr lang="en-US" smtClean="0"/>
              <a:t>12/19/2024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E8E03DD-CD52-48A3-974C-016BFBEC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Xu Tan @ Microsoft Research Asia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9C6264-C4EF-4F8E-AC5A-6CF50826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9B1D6-E21E-4FC6-9126-F3095ABF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9924B-4FC6-B545-81C3-8B35190C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BED499-A597-2F5D-C0A9-A27EF2305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822BE0-FA91-782F-1167-069F2017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CDF8E-1DD6-C831-C9D4-2DC73AF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251902-5480-4DD0-AC52-5E9AAA54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26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959F2-FB2E-E97D-819D-D6FC9ED0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6B8F1-07C3-F1F0-3C00-733F26565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CCC7FB-F5F4-6945-B319-54BB92C7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19727-B112-56DA-378F-4DE9FFB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42FEE-3CB4-F1DE-D89E-DF49BEB51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03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E967C-387E-86C1-66F7-A34AD09B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FA59E-7BAE-09C3-6001-9392AC8FA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0ACC7F-5437-4B0F-5FFB-286A468B6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644842-D23D-0DC0-9EF0-045BF8D7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62DDC0-5BBA-DF80-B61A-78E2C659B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F40C07-8B9F-2DC3-8C54-C22732B4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7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004B6-4A51-610C-F7BC-BE82CE3E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D8DF8-747D-F7B3-B015-3B9DE64B3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AE6517-4D28-8632-A18C-9C1F94038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17C4E2-2962-B3CD-99EE-E60D373BF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E0BA41-CD49-E429-AA5C-484968FF7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7037E7-6E68-716C-3102-020B14CD1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A1AC5B-78FB-EB1D-2895-B747ACE4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C58744-3D0A-E6F1-BB46-200F630C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7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31C33-B727-7F64-A488-480BF2FF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A4B672-4960-829A-0A64-A9F9BAC4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EE7846-CAAB-5E2F-337A-008281C0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CC0F56-B4B3-AE80-D473-EFB5C5B8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6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734B13-7661-D21E-A806-0EF2A3C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CC39B2-6B0B-6BC6-A3DD-06C4A63B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DFA80-C1CB-F505-0E0C-1D0D65FD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18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DD6C5-D8D6-767E-BF78-9605E0F6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A874D6-B013-4F2F-B503-EC6501A0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C9F014-1065-2EC7-A585-ABF237D83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63A47F-4A5C-D12F-4CA1-98C63DB2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1B475E-90D6-9293-E26C-D5B29F77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82AEF1-631A-52EC-C78A-77AA3A78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8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76114-45B7-89D2-68CD-E358531D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F207AD-C6A1-E202-C28E-72D63DDC1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FA8420-C13C-FF38-4E96-22C2DAE23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9043CC-9CD1-6BFD-EF88-BFA5ED0C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C60C77-05B8-155D-97B5-D143A91A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FA1ABE-A11B-1E3C-BC72-11ACD947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0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3D0F85-C3F7-9CE2-53D9-4D511B00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E160EB-C88C-9FC6-242F-595ADDA23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20B27-6A53-B359-7ABD-A60CF6FCA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83B29-E49F-4B76-9C97-FF4ADA0B715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0B37D-9AE6-9A11-1F87-7397E3472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72EEF8-D610-4913-5F80-F62C01C54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A1300-FFDD-4929-AD11-741FC953E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99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86.png"/><Relationship Id="rId4" Type="http://schemas.openxmlformats.org/officeDocument/2006/relationships/notesSlide" Target="../notesSlides/notesSlide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1.png"/><Relationship Id="rId4" Type="http://schemas.openxmlformats.org/officeDocument/2006/relationships/image" Target="../media/image18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8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94.png"/><Relationship Id="rId5" Type="http://schemas.microsoft.com/office/2007/relationships/media" Target="../media/media3.wav"/><Relationship Id="rId10" Type="http://schemas.openxmlformats.org/officeDocument/2006/relationships/notesSlide" Target="../notesSlides/notesSlide10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195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notesSlide" Target="../notesSlides/notesSlide11.xml"/><Relationship Id="rId2" Type="http://schemas.openxmlformats.org/officeDocument/2006/relationships/audio" Target="../media/media5.wav"/><Relationship Id="rId16" Type="http://schemas.openxmlformats.org/officeDocument/2006/relationships/image" Target="../media/image186.png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slideLayout" Target="../slideLayouts/slideLayout12.xml"/><Relationship Id="rId5" Type="http://schemas.microsoft.com/office/2007/relationships/media" Target="../media/media7.wav"/><Relationship Id="rId15" Type="http://schemas.openxmlformats.org/officeDocument/2006/relationships/image" Target="../media/image197.png"/><Relationship Id="rId10" Type="http://schemas.openxmlformats.org/officeDocument/2006/relationships/audio" Target="../media/media9.wav"/><Relationship Id="rId4" Type="http://schemas.openxmlformats.org/officeDocument/2006/relationships/audio" Target="../media/media6.wav"/><Relationship Id="rId9" Type="http://schemas.microsoft.com/office/2007/relationships/media" Target="../media/media9.wav"/><Relationship Id="rId14" Type="http://schemas.openxmlformats.org/officeDocument/2006/relationships/image" Target="../media/image19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chresearch.github.io/fastspee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8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RE411g7rQ?p=1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CFA3-8C30-45E2-BED4-E51026C2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人工智能引论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11BE8-2FC7-4492-ABFF-1571F5344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中国人民大学人工智能学院</a:t>
            </a:r>
          </a:p>
        </p:txBody>
      </p:sp>
    </p:spTree>
    <p:extLst>
      <p:ext uri="{BB962C8B-B14F-4D97-AF65-F5344CB8AC3E}">
        <p14:creationId xmlns:p14="http://schemas.microsoft.com/office/powerpoint/2010/main" val="26984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5CC784-EA9E-4DEF-905E-BF488EDC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542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9878C7-B4B7-4AD0-977A-0A4E33BC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68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959DE0-AEED-4A73-AB01-56655DEF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2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15CC66-255D-4ABF-B9D3-CDE38BD0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8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297639-4C33-4798-8333-EC4388CA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075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F7A141-83D5-4F65-9A6D-00FCDA98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24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3B6419-3D70-4541-B1B8-D5CF9139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215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9AD38D-AFDD-40FE-BA0E-40955CED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04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F79969-C0C4-4437-B035-8E4DAF7C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26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8C5EA9-40AB-464E-98CC-E508026C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162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59C067-EB38-400E-92BE-5C9FDDE2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A4697F-8D23-4FEA-9D67-CFAAFBB2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33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09A732-85AE-4270-A54C-9FEE7F7A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2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EEDE35-B2C9-484E-84C5-4EEC5645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197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C1567F-DE48-44AC-A938-3029E315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304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3130C7-0D11-41DA-9380-6A27E6FD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0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87EB33-6A7F-416E-9C94-E8CCB385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708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1BF540-2B99-4594-93B2-5F3626DA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48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AAE5A1-AFBB-47E6-9C55-946C8759C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562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3182D4-305D-4BF0-BFB4-569E074C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182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4EE849-3168-4A7C-A68B-E238413A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63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3F3CAC-166F-4F91-9DEF-0DD2A2F53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75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825933-EB7F-499D-9E29-D267889D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8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B6781C-9350-4171-BF80-560C9699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42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E3B196-1A0A-4FAF-A5C1-261259A1C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982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6A646D-DF71-435B-8F48-BF1DBD0D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15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16AF76-5BCE-4E18-AFF9-8A107AD5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659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58D236-AC10-4C96-8CB6-DF77766A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553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F107EF-E242-46EC-BE45-2CFA9797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961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C45140-EAF5-4B6F-84B7-8F6E3A69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227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D45343-FC51-4F71-A5E5-3CFC7B1D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442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语音基础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主要任务与基础方法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语音识别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音色转换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/>
              <a:t>说话人分离</a:t>
            </a:r>
            <a:endParaRPr lang="en-US" altLang="zh-CN" dirty="0"/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13070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CCFACD-855D-4FF5-9029-C54070B5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5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B65A0-5437-4CB6-A668-014438DA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 or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835D16-9A90-48FD-BDBB-CD5D5E87D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9" t="15849" r="6875" b="22013"/>
          <a:stretch/>
        </p:blipFill>
        <p:spPr>
          <a:xfrm>
            <a:off x="1669930" y="2231426"/>
            <a:ext cx="8852140" cy="42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08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3954A1-E7E4-4D86-B13D-8200593E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006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D2AD32-9D01-488D-9696-2DBDB8F9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696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0223FF-C8BE-46C8-9D53-1E1D23A5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621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70EF1A-E6B6-4362-9E79-8C192A64E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088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F8A9F3-226E-48EF-A969-37A499D2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101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0DA52B-0EBA-4263-B3B4-70F0C1E7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673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F5C0D0-451A-4FF4-A24C-9F7F7A17F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555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59F2C3-535C-4EC4-B9CC-360C9266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028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0F6048-8DD2-469B-BC29-11C80617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827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33B225-8FD9-44C3-8E2D-35D2D3BF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8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941911-3222-49D2-B1C7-98A6C224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418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C6734D-B6BE-4F29-AC39-EA32AC3B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74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5C0D12-49CF-44BD-8E25-F9375EA2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752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400891-F657-471E-9B7A-F89B4F6E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687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F7865-46A6-4FBA-B126-D8FA9A2C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8884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1B3B48-84AB-4FE3-BB29-4CE93A01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331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F5867E-B7E9-4847-ACD9-507859DD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357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29EAF5-F5B6-40CE-9441-670A3351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413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8C221A-2E1B-4B7F-8337-5C03F696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749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E609C6-9D60-4523-B281-7B9895C4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30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AAA5E7-BDBB-4427-9435-75A5A94A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9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A32890-2632-4D11-971A-DB394395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995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3C9341-AC24-4B9D-9621-187604C2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26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B5BB9C-1CCB-4D3C-BC1D-7BB30C43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72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593962-30BB-4E09-892F-3AC1734C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341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549775-FC23-417E-822D-2C508F36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617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C26BBB-8778-4C0B-A5EB-E47654E2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765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DD5A35-7B5E-4A54-8A2C-37B12073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111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451F07-37FC-4D21-AABB-0D79955A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194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45B00C-12DA-49A3-8255-0C617F65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927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6C7E13-21F8-46FE-A8D2-3D70BC6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72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4A16DF-E399-4E7D-89C0-CEED2D17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43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A48EA4-B316-4C3C-A9D5-2B12D683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F173E3-6BFB-4F45-869E-F15443AF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449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AF05A5-0E86-4500-B14D-323F9FBC8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1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语音基础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主要任务与基础方法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语音识别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音色转换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说话人分离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116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790CF-485E-4271-9474-C095A8D4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9FCD5C-669A-4901-B34E-679C516319CE}"/>
              </a:ext>
            </a:extLst>
          </p:cNvPr>
          <p:cNvSpPr/>
          <p:nvPr/>
        </p:nvSpPr>
        <p:spPr>
          <a:xfrm>
            <a:off x="6280487" y="1503947"/>
            <a:ext cx="4207042" cy="170848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486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BA91B7-812D-4CCE-B1C7-68C9321A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733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5B23FC-7104-4F13-AF24-222C0480A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30491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281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93E74D-AE6E-4929-AEDF-0072E7AE8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2" t="14598" r="24132" b="15648"/>
          <a:stretch/>
        </p:blipFill>
        <p:spPr>
          <a:xfrm>
            <a:off x="1814468" y="199982"/>
            <a:ext cx="8563064" cy="64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587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E1D7C-4A76-471D-B68B-497CC16EF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7" t="15705" r="24083" b="14963"/>
          <a:stretch/>
        </p:blipFill>
        <p:spPr>
          <a:xfrm>
            <a:off x="1796034" y="219517"/>
            <a:ext cx="8599932" cy="64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344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CE327D-B46F-4DF8-9ABD-C373B01D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15407" r="23750" b="15111"/>
          <a:stretch/>
        </p:blipFill>
        <p:spPr>
          <a:xfrm>
            <a:off x="1775460" y="212574"/>
            <a:ext cx="8641080" cy="64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997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855B2-0B08-408D-900F-A4BA4A3D1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0" t="15112" r="23916" b="14963"/>
          <a:stretch/>
        </p:blipFill>
        <p:spPr>
          <a:xfrm>
            <a:off x="1768547" y="192066"/>
            <a:ext cx="8654906" cy="64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49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95D2DF-19F2-4DB3-81A7-45CD108C5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3878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2254AE-4B32-4DCC-BF67-BDB4EF88F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0" t="15408" r="23666" b="15555"/>
          <a:stretch/>
        </p:blipFill>
        <p:spPr>
          <a:xfrm>
            <a:off x="1747973" y="233174"/>
            <a:ext cx="8696054" cy="63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6806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03EC2B-B9D5-4B43-A24E-79FC5F1FD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3" t="15112" r="23834" b="14963"/>
          <a:stretch/>
        </p:blipFill>
        <p:spPr>
          <a:xfrm>
            <a:off x="1768629" y="192066"/>
            <a:ext cx="8654741" cy="64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936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A92D9F-F1E0-48D8-A216-3BBDFAC2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15246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413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DE0F53-B7E5-489B-BBB6-B0004E23E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15246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38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9CF517-63B0-40BC-9986-696F8FA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15246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308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172385-E667-4396-87F4-647EFB9A9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445" r="23333" b="14444"/>
          <a:stretch/>
        </p:blipFill>
        <p:spPr>
          <a:xfrm>
            <a:off x="1544349" y="15246"/>
            <a:ext cx="9103303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289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0A2D4D-4CFA-4F4E-9033-A054B697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2" t="14445" r="23407" b="14444"/>
          <a:stretch/>
        </p:blipFill>
        <p:spPr>
          <a:xfrm>
            <a:off x="1625600" y="15246"/>
            <a:ext cx="9017699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7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2A6786-E54E-4FCF-8EF1-81DB0FEA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4445" r="23988" b="14444"/>
          <a:stretch/>
        </p:blipFill>
        <p:spPr>
          <a:xfrm>
            <a:off x="1615440" y="55891"/>
            <a:ext cx="8849360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07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0CC044-B387-447C-AB4A-16AF02A39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4445" r="24167" b="14444"/>
          <a:stretch/>
        </p:blipFill>
        <p:spPr>
          <a:xfrm>
            <a:off x="1686617" y="30491"/>
            <a:ext cx="8818767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90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E0EA2B-A001-4661-8784-A5249A8A7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5" r="24167" b="17408"/>
          <a:stretch/>
        </p:blipFill>
        <p:spPr>
          <a:xfrm>
            <a:off x="1686617" y="228584"/>
            <a:ext cx="8818767" cy="64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8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064B9F-7083-4A48-A8C4-E5A2696D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638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62CE87-525B-437D-8179-19624A7A9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4445" r="24167" b="15926"/>
          <a:stretch/>
        </p:blipFill>
        <p:spPr>
          <a:xfrm>
            <a:off x="1686617" y="86390"/>
            <a:ext cx="8818767" cy="66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111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39B393-3268-4D41-9776-1BB2089E6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47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37FB93-A608-4AF5-A10C-59CB43A5E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4" t="15926" r="24167" b="15926"/>
          <a:stretch/>
        </p:blipFill>
        <p:spPr>
          <a:xfrm>
            <a:off x="1647956" y="157487"/>
            <a:ext cx="8896088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11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CB2091-FDA5-44F9-946E-A1950E39B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3663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F3AF84-BA21-42FB-A1DA-ACD6CE236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09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ECC7F4-CBB4-4CBA-9F2B-8989D72D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950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93D1A3-4F7E-40C0-B1A3-D38238A80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630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8CAC49-94E7-40C2-A439-38292E46E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741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9EB800-757A-4249-A102-E243B7E9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75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D753DA-13D7-4B70-9050-9C94EC361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70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664A1A-E33A-470F-B33B-332B7F67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13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1E58A0-7ED8-4B3F-AB1C-3B9E09EC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59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A8611E-59A1-4CE5-93C8-210EA7EDC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031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FFA465-CBF6-4DC1-9A8B-EA82CFBD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396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7D2352-84AA-443A-BA92-22F8FFC86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759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54FE5E-3CFF-4B38-8759-5BCDFBA60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15926" r="24167" b="15926"/>
          <a:stretch/>
        </p:blipFill>
        <p:spPr>
          <a:xfrm>
            <a:off x="1686617" y="157487"/>
            <a:ext cx="8818767" cy="6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366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37109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/>
              <a:t>Problem</a:t>
            </a:r>
            <a:endParaRPr lang="zh-CN" altLang="en-US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67F9E-6C2D-4FB4-95AE-502282F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3" y="1562673"/>
            <a:ext cx="11274427" cy="29592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End-to-end neural TTS has shown advantages over concatenative synthesis and statistical parametric synthesis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Production online model: Emphasis[1]/</a:t>
            </a:r>
            <a:r>
              <a:rPr lang="en-US" altLang="zh-CN" sz="2000" dirty="0" err="1"/>
              <a:t>Tacotron</a:t>
            </a:r>
            <a:r>
              <a:rPr lang="en-US" altLang="zh-CN" sz="2000" dirty="0"/>
              <a:t>[2]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SOTA model in research: </a:t>
            </a:r>
            <a:r>
              <a:rPr lang="en-US" altLang="zh-CN" sz="2000" dirty="0" err="1"/>
              <a:t>Tacotron</a:t>
            </a:r>
            <a:r>
              <a:rPr lang="en-US" altLang="zh-CN" sz="2000" dirty="0"/>
              <a:t>[2]/Transformer[3]</a:t>
            </a:r>
          </a:p>
          <a:p>
            <a:pPr lvl="0">
              <a:lnSpc>
                <a:spcPct val="100000"/>
              </a:lnSpc>
            </a:pPr>
            <a:r>
              <a:rPr lang="en-US" altLang="zh-CN" dirty="0">
                <a:solidFill>
                  <a:prstClr val="black"/>
                </a:solidFill>
              </a:rPr>
              <a:t>However, end-to-end neural TTS still suffers from the following problems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Slow inference speed</a:t>
            </a:r>
            <a:r>
              <a:rPr lang="en-US" altLang="zh-CN" sz="2000" dirty="0">
                <a:solidFill>
                  <a:prstClr val="black"/>
                </a:solidFill>
              </a:rPr>
              <a:t>: autoregressive </a:t>
            </a:r>
            <a:r>
              <a:rPr lang="en-US" altLang="zh-CN" sz="2000" dirty="0" err="1">
                <a:solidFill>
                  <a:prstClr val="black"/>
                </a:solidFill>
              </a:rPr>
              <a:t>mel</a:t>
            </a:r>
            <a:r>
              <a:rPr lang="en-US" altLang="zh-CN" sz="2000" dirty="0">
                <a:solidFill>
                  <a:prstClr val="black"/>
                </a:solidFill>
              </a:rPr>
              <a:t>-spectrogram generation is slow for long sequence;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Not robust</a:t>
            </a:r>
            <a:r>
              <a:rPr lang="en-US" altLang="zh-CN" sz="2000" dirty="0">
                <a:solidFill>
                  <a:prstClr val="black"/>
                </a:solidFill>
              </a:rPr>
              <a:t>: words skipping and repeating;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3200" dirty="0"/>
          </a:p>
          <a:p>
            <a:pPr marL="457189" lvl="1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lvl="1">
              <a:lnSpc>
                <a:spcPct val="100000"/>
              </a:lnSpc>
            </a:pPr>
            <a:endParaRPr lang="en-US" altLang="zh-CN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364BD4-4D58-4D8D-B41C-EDFDB5034B44}"/>
              </a:ext>
            </a:extLst>
          </p:cNvPr>
          <p:cNvSpPr/>
          <p:nvPr/>
        </p:nvSpPr>
        <p:spPr>
          <a:xfrm>
            <a:off x="714374" y="5906932"/>
            <a:ext cx="12136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6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[1] Li et al, EMPHASIS: An Emotional Phoneme-based Acoustic Model for Speech Synthesis System.</a:t>
            </a:r>
            <a:r>
              <a:rPr lang="en-US" altLang="zh-CN" sz="1600" b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 </a:t>
            </a:r>
            <a:r>
              <a:rPr lang="en-US" altLang="zh-CN" sz="1600" b="1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InterSpeech </a:t>
            </a:r>
            <a:r>
              <a:rPr lang="en-US" altLang="zh-CN" sz="1600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2018</a:t>
            </a:r>
            <a:r>
              <a:rPr lang="en-US" altLang="zh-CN" sz="16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914377"/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[2] Shen et al. Natural tts synthesis by conditioning wavenet on mel spectrogram predictions. </a:t>
            </a:r>
            <a:r>
              <a:rPr lang="en-US" altLang="zh-CN" sz="16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ICASSP</a:t>
            </a:r>
            <a:r>
              <a:rPr lang="en-US" altLang="zh-CN" sz="16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2018</a:t>
            </a:r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914377"/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[3] Li et al, Neural Speech Synthesis with Transformer Network. </a:t>
            </a:r>
            <a:r>
              <a:rPr lang="en-US" altLang="zh-CN" sz="16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AAAI</a:t>
            </a:r>
            <a:r>
              <a:rPr lang="en-US" altLang="zh-CN" sz="16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2019</a:t>
            </a:r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  <a:endParaRPr lang="zh-CN" altLang="en-US" sz="16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F96B28AB-309C-494E-AB95-98A2882B3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5648" y="4953796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47C73B-6FF4-4576-82A2-C294E4965AB1}"/>
              </a:ext>
            </a:extLst>
          </p:cNvPr>
          <p:cNvSpPr/>
          <p:nvPr/>
        </p:nvSpPr>
        <p:spPr>
          <a:xfrm>
            <a:off x="1585553" y="4676798"/>
            <a:ext cx="902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2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You can call me directly at 4257037344 or my cell 4254447474 or send me a meeting request with all the appropriate information.</a:t>
            </a:r>
            <a:endParaRPr lang="zh-CN" altLang="en-US" sz="1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3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37109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/>
              <a:t>Problem</a:t>
            </a:r>
            <a:endParaRPr lang="zh-CN" altLang="en-US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67F9E-6C2D-4FB4-95AE-502282F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3" y="1562674"/>
            <a:ext cx="11274427" cy="36830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/>
              <a:t>End-to-end neural TTS has shown advantages over concatenative synthesis and statistical parametric synthesis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Production online model: Emphasis[1]/Tacotron[2]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SOTA model in research: Tacotron[2]/Transformer[3]</a:t>
            </a:r>
          </a:p>
          <a:p>
            <a:pPr lvl="0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However, end-to-end neural TTS still suffers from the following problems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Slow inference speed</a:t>
            </a:r>
            <a:r>
              <a:rPr lang="en-US" altLang="zh-CN" sz="2000">
                <a:solidFill>
                  <a:prstClr val="black"/>
                </a:solidFill>
              </a:rPr>
              <a:t>: autoregressive mel-spectrogram generation is slow for long sequence;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Not robust</a:t>
            </a:r>
            <a:r>
              <a:rPr lang="en-US" altLang="zh-CN" sz="2000">
                <a:solidFill>
                  <a:prstClr val="black"/>
                </a:solidFill>
              </a:rPr>
              <a:t>: words skipping and repeating; 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Lack of controllability</a:t>
            </a:r>
            <a:r>
              <a:rPr lang="en-US" altLang="zh-CN" sz="2000">
                <a:solidFill>
                  <a:prstClr val="black"/>
                </a:solidFill>
              </a:rPr>
              <a:t>: hard to control the voice speed and prosody in the autoregressive generation.</a:t>
            </a:r>
          </a:p>
          <a:p>
            <a:pPr marL="457189" lvl="1" indent="0">
              <a:lnSpc>
                <a:spcPct val="100000"/>
              </a:lnSpc>
              <a:buNone/>
            </a:pPr>
            <a:endParaRPr lang="en-US" altLang="zh-CN" sz="2000">
              <a:solidFill>
                <a:prstClr val="black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3200"/>
          </a:p>
          <a:p>
            <a:pPr marL="457189" lvl="1" indent="0">
              <a:lnSpc>
                <a:spcPct val="100000"/>
              </a:lnSpc>
              <a:buNone/>
            </a:pPr>
            <a:endParaRPr lang="en-US" altLang="zh-CN" sz="2000"/>
          </a:p>
          <a:p>
            <a:pPr lvl="1">
              <a:lnSpc>
                <a:spcPct val="100000"/>
              </a:lnSpc>
            </a:pPr>
            <a:endParaRPr lang="en-US" altLang="zh-CN" sz="2000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364BD4-4D58-4D8D-B41C-EDFDB5034B44}"/>
              </a:ext>
            </a:extLst>
          </p:cNvPr>
          <p:cNvSpPr/>
          <p:nvPr/>
        </p:nvSpPr>
        <p:spPr>
          <a:xfrm>
            <a:off x="714374" y="5906932"/>
            <a:ext cx="12136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6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[1] Li et al, EMPHASIS: An Emotional Phoneme-based Acoustic Model for Speech Synthesis System.</a:t>
            </a:r>
            <a:r>
              <a:rPr lang="en-US" altLang="zh-CN" sz="1600" b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 </a:t>
            </a:r>
            <a:r>
              <a:rPr lang="en-US" altLang="zh-CN" sz="1600" b="1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InterSpeech </a:t>
            </a:r>
            <a:r>
              <a:rPr lang="en-US" altLang="zh-CN" sz="1600" i="1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2018</a:t>
            </a:r>
            <a:r>
              <a:rPr lang="en-US" altLang="zh-CN" sz="1600">
                <a:solidFill>
                  <a:srgbClr val="222222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914377"/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[2] Shen et al. Natural tts synthesis by conditioning wavenet on mel spectrogram predictions. </a:t>
            </a:r>
            <a:r>
              <a:rPr lang="en-US" altLang="zh-CN" sz="16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ICASSP</a:t>
            </a:r>
            <a:r>
              <a:rPr lang="en-US" altLang="zh-CN" sz="16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2018</a:t>
            </a:r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</a:p>
          <a:p>
            <a:pPr defTabSz="914377"/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[3] Li et al, Neural Speech Synthesis with Transformer Network. </a:t>
            </a:r>
            <a:r>
              <a:rPr lang="en-US" altLang="zh-CN" sz="1600" b="1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AAAI</a:t>
            </a:r>
            <a:r>
              <a:rPr lang="en-US" altLang="zh-CN" sz="1600" i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2019</a:t>
            </a:r>
            <a:r>
              <a:rPr lang="en-US" altLang="zh-CN" sz="16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.</a:t>
            </a:r>
            <a:endParaRPr lang="zh-CN" altLang="en-US" sz="16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5671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37109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 err="1"/>
              <a:t>FastSpeech</a:t>
            </a:r>
            <a:endParaRPr lang="zh-CN" altLang="en-US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67F9E-6C2D-4FB4-95AE-502282F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562672"/>
            <a:ext cx="10662687" cy="499052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/>
              <a:t>Key improvements</a:t>
            </a: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Generate mel-spectrogram in parallel (for speedup)</a:t>
            </a: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Remove the attention mechanism between text and speech (for robustness)</a:t>
            </a:r>
          </a:p>
          <a:p>
            <a:pPr lvl="1">
              <a:lnSpc>
                <a:spcPct val="100000"/>
              </a:lnSpc>
            </a:pPr>
            <a:r>
              <a:rPr lang="en-US" altLang="zh-CN">
                <a:solidFill>
                  <a:prstClr val="black"/>
                </a:solidFill>
              </a:rPr>
              <a:t>Feed-forward transformer with length regulator (for controllability)</a:t>
            </a:r>
          </a:p>
          <a:p>
            <a:pPr lvl="1"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FastSpeech has the following advantages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Extremely fast</a:t>
            </a:r>
            <a:r>
              <a:rPr lang="en-US" altLang="zh-CN"/>
              <a:t>: </a:t>
            </a:r>
            <a:r>
              <a:rPr lang="en-US" altLang="zh-CN" b="1"/>
              <a:t>270x</a:t>
            </a:r>
            <a:r>
              <a:rPr lang="en-US" altLang="zh-CN"/>
              <a:t> inference speedup on mel-spectrogram generation, </a:t>
            </a:r>
            <a:r>
              <a:rPr lang="en-US" altLang="zh-CN" b="1"/>
              <a:t>38x</a:t>
            </a:r>
            <a:r>
              <a:rPr lang="en-US" altLang="zh-CN"/>
              <a:t> speedup on voice generation!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Robust</a:t>
            </a:r>
            <a:r>
              <a:rPr lang="en-US" altLang="zh-CN"/>
              <a:t>: no bad case of words skipping and repeating.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Controllable</a:t>
            </a:r>
            <a:r>
              <a:rPr lang="en-US" altLang="zh-CN"/>
              <a:t>: can control voice speed and prosody.</a:t>
            </a:r>
          </a:p>
          <a:p>
            <a:pPr lvl="1">
              <a:lnSpc>
                <a:spcPct val="100000"/>
              </a:lnSpc>
            </a:pPr>
            <a:r>
              <a:rPr lang="en-US" altLang="zh-CN" b="1"/>
              <a:t>Voice quality</a:t>
            </a:r>
            <a:r>
              <a:rPr lang="en-US" altLang="zh-CN"/>
              <a:t>: on par or better than online/SOTA model.</a:t>
            </a:r>
          </a:p>
        </p:txBody>
      </p:sp>
    </p:spTree>
    <p:extLst>
      <p:ext uri="{BB962C8B-B14F-4D97-AF65-F5344CB8AC3E}">
        <p14:creationId xmlns:p14="http://schemas.microsoft.com/office/powerpoint/2010/main" val="97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Framework: Feed-Forward Transformer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5D232C-C514-4C34-8CD0-30F8207E15AB}"/>
              </a:ext>
            </a:extLst>
          </p:cNvPr>
          <p:cNvSpPr txBox="1">
            <a:spLocks/>
          </p:cNvSpPr>
          <p:nvPr/>
        </p:nvSpPr>
        <p:spPr>
          <a:xfrm>
            <a:off x="4026126" y="1650697"/>
            <a:ext cx="7977559" cy="4165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1" indent="-228594" defTabSz="914377">
              <a:lnSpc>
                <a:spcPct val="10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Phoneme 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sym typeface="Wingdings" panose="05000000000000000000" pitchFamily="2" charset="2"/>
              </a:rPr>
              <a:t>----&gt; Mel-spectrogram -----&gt; Voice</a:t>
            </a:r>
          </a:p>
          <a:p>
            <a:pPr marL="685783" lvl="1" indent="-228594" defTabSz="914377">
              <a:lnSpc>
                <a:spcPct val="100000"/>
              </a:lnSpc>
            </a:pPr>
            <a:endParaRPr lang="en-US" altLang="zh-CN" sz="20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685783" lvl="1" indent="-228594" defTabSz="914377">
              <a:lnSpc>
                <a:spcPct val="100000"/>
              </a:lnSpc>
            </a:pPr>
            <a:endParaRPr lang="en-US" altLang="zh-CN" sz="20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685783" lvl="1" indent="-228594" defTabSz="914377">
              <a:lnSpc>
                <a:spcPct val="10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Feed-forward transformer: generate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mel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-spectrogram in parallel both in training and inference (speedup) </a:t>
            </a:r>
          </a:p>
          <a:p>
            <a:pPr marL="685783" lvl="1" indent="-228594" defTabSz="914377">
              <a:lnSpc>
                <a:spcPct val="10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Remove the attention mechanism between text and speech (robustness)</a:t>
            </a:r>
          </a:p>
          <a:p>
            <a:pPr marL="685783" lvl="1" indent="-228594" defTabSz="914377">
              <a:lnSpc>
                <a:spcPct val="10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Length Regulator: bridge the length mismatch between phoneme and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mel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sequence (controllability)</a:t>
            </a:r>
          </a:p>
          <a:p>
            <a:pPr marL="685783" lvl="1" indent="-228594" defTabSz="914377">
              <a:lnSpc>
                <a:spcPct val="100000"/>
              </a:lnSpc>
            </a:pPr>
            <a:endParaRPr lang="en-US" altLang="zh-CN" sz="20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3E9DE2-220D-43A1-B73D-B2A426E56C01}"/>
              </a:ext>
            </a:extLst>
          </p:cNvPr>
          <p:cNvGrpSpPr/>
          <p:nvPr/>
        </p:nvGrpSpPr>
        <p:grpSpPr>
          <a:xfrm>
            <a:off x="484564" y="1310735"/>
            <a:ext cx="3719247" cy="5184775"/>
            <a:chOff x="1730941" y="1275788"/>
            <a:chExt cx="3719246" cy="51847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2465A5-F2E4-4487-B9AD-5B96E080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941" y="1275788"/>
              <a:ext cx="3362590" cy="51847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E9438A-4E2C-40BA-AA42-0BE4B067E83E}"/>
                </a:ext>
              </a:extLst>
            </p:cNvPr>
            <p:cNvSpPr/>
            <p:nvPr/>
          </p:nvSpPr>
          <p:spPr>
            <a:xfrm>
              <a:off x="3783897" y="1493909"/>
              <a:ext cx="16662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Mel-spectrogram 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2BD4A95-D378-45E5-9BB9-235EA63C2862}"/>
              </a:ext>
            </a:extLst>
          </p:cNvPr>
          <p:cNvSpPr/>
          <p:nvPr/>
        </p:nvSpPr>
        <p:spPr>
          <a:xfrm>
            <a:off x="7871710" y="1444981"/>
            <a:ext cx="108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sym typeface="Wingdings" panose="05000000000000000000" pitchFamily="2" charset="2"/>
              </a:rPr>
              <a:t>(vocoder)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83317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Framework: FFT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D458-B8C5-4A21-9B3C-936AD0D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2" y="1317581"/>
            <a:ext cx="3362591" cy="51847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9CC126-606D-444F-8ECE-877DB85D47F9}"/>
              </a:ext>
            </a:extLst>
          </p:cNvPr>
          <p:cNvCxnSpPr>
            <a:cxnSpLocks/>
          </p:cNvCxnSpPr>
          <p:nvPr/>
        </p:nvCxnSpPr>
        <p:spPr>
          <a:xfrm>
            <a:off x="3131483" y="3078938"/>
            <a:ext cx="1137659" cy="8024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E2568-F8EA-4128-B2D2-0976115B3EDA}"/>
              </a:ext>
            </a:extLst>
          </p:cNvPr>
          <p:cNvCxnSpPr>
            <a:cxnSpLocks/>
          </p:cNvCxnSpPr>
          <p:nvPr/>
        </p:nvCxnSpPr>
        <p:spPr>
          <a:xfrm flipV="1">
            <a:off x="3125659" y="4047823"/>
            <a:ext cx="1143483" cy="7239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2E94813-A5BB-4A75-B00E-D83258D0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42" y="1860955"/>
            <a:ext cx="2409575" cy="418147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0E9B1C-29DE-44FB-A338-4DC16A3A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639" y="2034919"/>
            <a:ext cx="4797200" cy="36929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FFT (Feed-Forward Transformer) block: basic block from Transformer, stack N layers. 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Replace dense connection with 1D convolution in speech problem.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Share the same model structure between the phoneme side and </a:t>
            </a:r>
            <a:r>
              <a:rPr lang="en-US" altLang="zh-CN" sz="2000" dirty="0" err="1"/>
              <a:t>mel</a:t>
            </a:r>
            <a:r>
              <a:rPr lang="en-US" altLang="zh-CN" sz="2000" dirty="0"/>
              <a:t> side.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 marL="457189" lvl="1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lvl="1">
              <a:lnSpc>
                <a:spcPct val="100000"/>
              </a:lnSpc>
            </a:pPr>
            <a:endParaRPr lang="en-US" altLang="zh-CN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53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语音基础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主要任务与基础方法</a:t>
            </a:r>
            <a:endParaRPr lang="en-US" altLang="zh-CN" dirty="0"/>
          </a:p>
          <a:p>
            <a:pPr lvl="1"/>
            <a:r>
              <a:rPr lang="zh-CN" altLang="en-US" dirty="0"/>
              <a:t>语音识别</a:t>
            </a:r>
            <a:endParaRPr lang="en-US" altLang="zh-CN" dirty="0"/>
          </a:p>
          <a:p>
            <a:pPr lvl="1"/>
            <a:r>
              <a:rPr lang="zh-CN" altLang="en-US" dirty="0"/>
              <a:t>音色转换</a:t>
            </a:r>
            <a:endParaRPr lang="en-US" altLang="zh-CN" dirty="0"/>
          </a:p>
          <a:p>
            <a:pPr lvl="1"/>
            <a:r>
              <a:rPr lang="zh-CN" altLang="en-US" dirty="0"/>
              <a:t>说话人分离</a:t>
            </a:r>
            <a:endParaRPr lang="en-US" altLang="zh-CN" dirty="0"/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55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E4106B-6250-4539-B6DB-C5F14A67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9204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Framework: Length Regulator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D458-B8C5-4A21-9B3C-936AD0D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7" y="1375821"/>
            <a:ext cx="3362591" cy="51847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E2568-F8EA-4128-B2D2-0976115B3EDA}"/>
              </a:ext>
            </a:extLst>
          </p:cNvPr>
          <p:cNvCxnSpPr>
            <a:cxnSpLocks/>
          </p:cNvCxnSpPr>
          <p:nvPr/>
        </p:nvCxnSpPr>
        <p:spPr>
          <a:xfrm>
            <a:off x="3183900" y="4188519"/>
            <a:ext cx="11282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6C58D-9F27-487E-B931-7D9F9A18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129" y="1559107"/>
            <a:ext cx="2481259" cy="50014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5DF54-E4B0-4F16-B4F2-2D2D4E2429D2}"/>
              </a:ext>
            </a:extLst>
          </p:cNvPr>
          <p:cNvSpPr/>
          <p:nvPr/>
        </p:nvSpPr>
        <p:spPr>
          <a:xfrm>
            <a:off x="9345402" y="1803585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speech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7943F9-1B88-4EF2-8414-751899F62346}"/>
              </a:ext>
            </a:extLst>
          </p:cNvPr>
          <p:cNvSpPr/>
          <p:nvPr/>
        </p:nvSpPr>
        <p:spPr>
          <a:xfrm>
            <a:off x="9276473" y="2399781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p iy 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0FF4D-3B6A-493F-B7A5-00A7ED602B6D}"/>
              </a:ext>
            </a:extLst>
          </p:cNvPr>
          <p:cNvSpPr/>
          <p:nvPr/>
        </p:nvSpPr>
        <p:spPr>
          <a:xfrm>
            <a:off x="10540827" y="2399781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EBB554-9118-403E-AD42-FA0968FC4A9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9768756" y="2172917"/>
            <a:ext cx="0" cy="2268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633A8-1543-478A-9597-80D6EDEF9278}"/>
              </a:ext>
            </a:extLst>
          </p:cNvPr>
          <p:cNvSpPr/>
          <p:nvPr/>
        </p:nvSpPr>
        <p:spPr>
          <a:xfrm>
            <a:off x="8907780" y="2995977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 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 iy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iy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iy 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C2962E-77D1-4FC5-B795-E81DEC9FB766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flipH="1">
            <a:off x="9768753" y="2769113"/>
            <a:ext cx="3" cy="2268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8C222-801E-49A2-B375-ED939A52B5B0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10261038" y="2584447"/>
            <a:ext cx="279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F8A4D7A-8A84-4746-BBF5-1F08B79D6C43}"/>
              </a:ext>
            </a:extLst>
          </p:cNvPr>
          <p:cNvGrpSpPr/>
          <p:nvPr/>
        </p:nvGrpSpPr>
        <p:grpSpPr>
          <a:xfrm>
            <a:off x="10259353" y="2290003"/>
            <a:ext cx="402125" cy="276999"/>
            <a:chOff x="9652988" y="2097502"/>
            <a:chExt cx="402125" cy="2769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D320A6D-2621-433F-8A08-49B1DFE84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2988" y="2172705"/>
              <a:ext cx="134529" cy="13452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272867-BF84-49EA-AB63-CDB46366469F}"/>
                </a:ext>
              </a:extLst>
            </p:cNvPr>
            <p:cNvSpPr/>
            <p:nvPr/>
          </p:nvSpPr>
          <p:spPr>
            <a:xfrm>
              <a:off x="9714955" y="2097502"/>
              <a:ext cx="3401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=1</a:t>
              </a:r>
              <a:endParaRPr lang="zh-CN" altLang="en-US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3B489DC-0385-4B68-A73C-FD6D42DE4A13}"/>
              </a:ext>
            </a:extLst>
          </p:cNvPr>
          <p:cNvSpPr/>
          <p:nvPr/>
        </p:nvSpPr>
        <p:spPr>
          <a:xfrm>
            <a:off x="9276473" y="3701952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p iy 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CC7A08-07B6-443B-87D6-8B1BD9EFE30A}"/>
              </a:ext>
            </a:extLst>
          </p:cNvPr>
          <p:cNvSpPr/>
          <p:nvPr/>
        </p:nvSpPr>
        <p:spPr>
          <a:xfrm>
            <a:off x="10540827" y="3701952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AA0A7-B6C8-4FF9-9A51-DF6F4EA6439A}"/>
              </a:ext>
            </a:extLst>
          </p:cNvPr>
          <p:cNvSpPr/>
          <p:nvPr/>
        </p:nvSpPr>
        <p:spPr>
          <a:xfrm>
            <a:off x="9171475" y="4304329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p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iy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iy 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5D5574-7A61-4F31-BB63-066BFEB1160E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 flipH="1">
            <a:off x="9768754" y="4071284"/>
            <a:ext cx="2" cy="2330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FBBAEC-5541-4B94-8FEE-0C31CFD735E5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>
            <a:off x="10261038" y="3886618"/>
            <a:ext cx="279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2DCEF74-7B1D-4D15-81C3-C856F95B9003}"/>
              </a:ext>
            </a:extLst>
          </p:cNvPr>
          <p:cNvGrpSpPr/>
          <p:nvPr/>
        </p:nvGrpSpPr>
        <p:grpSpPr>
          <a:xfrm>
            <a:off x="10257814" y="3533323"/>
            <a:ext cx="1977876" cy="276999"/>
            <a:chOff x="9652988" y="3399673"/>
            <a:chExt cx="1977877" cy="27699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BA0ADE3-C400-4A54-B78D-A0838590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2988" y="3474876"/>
              <a:ext cx="134529" cy="134529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2F25C4-1C4E-415A-A9DE-DB69C605FE66}"/>
                </a:ext>
              </a:extLst>
            </p:cNvPr>
            <p:cNvSpPr/>
            <p:nvPr/>
          </p:nvSpPr>
          <p:spPr>
            <a:xfrm>
              <a:off x="9714955" y="3399673"/>
              <a:ext cx="19159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= 0.5 (1 1 1.5 0.5 </a:t>
              </a:r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sym typeface="Wingdings" panose="05000000000000000000" pitchFamily="2" charset="2"/>
                </a:rPr>
                <a:t> 1 1 2 1)</a:t>
              </a:r>
              <a:endParaRPr lang="zh-CN" altLang="en-US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93C4126-4222-4032-A18A-F8FA474C97B8}"/>
              </a:ext>
            </a:extLst>
          </p:cNvPr>
          <p:cNvSpPr/>
          <p:nvPr/>
        </p:nvSpPr>
        <p:spPr>
          <a:xfrm>
            <a:off x="9274921" y="4973993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p iy ch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9D2FCB2-02ED-4272-AF7A-6BA0176888A7}"/>
              </a:ext>
            </a:extLst>
          </p:cNvPr>
          <p:cNvSpPr/>
          <p:nvPr/>
        </p:nvSpPr>
        <p:spPr>
          <a:xfrm>
            <a:off x="10539275" y="4973993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22D8E3-66A2-4CEF-A939-23E51903A37E}"/>
              </a:ext>
            </a:extLst>
          </p:cNvPr>
          <p:cNvSpPr/>
          <p:nvPr/>
        </p:nvSpPr>
        <p:spPr>
          <a:xfrm>
            <a:off x="8137588" y="5580521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s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 s s p p p p iy iy iy iy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iy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iy 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 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ch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F8D567-5232-4C88-9247-A3CA1E8AC60D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 flipH="1">
            <a:off x="9767201" y="5343325"/>
            <a:ext cx="3" cy="2371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A78D8D-2564-428A-AC56-18506787E440}"/>
              </a:ext>
            </a:extLst>
          </p:cNvPr>
          <p:cNvCxnSpPr>
            <a:cxnSpLocks/>
            <a:stCxn id="52" idx="1"/>
            <a:endCxn id="51" idx="3"/>
          </p:cNvCxnSpPr>
          <p:nvPr/>
        </p:nvCxnSpPr>
        <p:spPr>
          <a:xfrm flipH="1">
            <a:off x="10259486" y="5158659"/>
            <a:ext cx="279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903F60F-2E48-4A60-A6F5-02453086978F}"/>
              </a:ext>
            </a:extLst>
          </p:cNvPr>
          <p:cNvGrpSpPr/>
          <p:nvPr/>
        </p:nvGrpSpPr>
        <p:grpSpPr>
          <a:xfrm>
            <a:off x="10257811" y="4864215"/>
            <a:ext cx="985618" cy="276999"/>
            <a:chOff x="9651436" y="4671715"/>
            <a:chExt cx="985618" cy="27699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9630661-5E57-40ED-8AEF-31E2D55B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1436" y="4746918"/>
              <a:ext cx="134529" cy="134529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C0D5BB-9A5E-4F69-B23B-EE939662D792}"/>
                </a:ext>
              </a:extLst>
            </p:cNvPr>
            <p:cNvSpPr/>
            <p:nvPr/>
          </p:nvSpPr>
          <p:spPr>
            <a:xfrm>
              <a:off x="9713403" y="4671715"/>
              <a:ext cx="9236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= 2 (4 4 6 2</a:t>
              </a:r>
              <a:r>
                <a:rPr lang="en-US" altLang="zh-CN" sz="120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sym typeface="Wingdings" panose="05000000000000000000" pitchFamily="2" charset="2"/>
                </a:rPr>
                <a:t>)</a:t>
              </a:r>
              <a:endParaRPr lang="zh-CN" altLang="en-US" sz="12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CFB13A3-200D-4439-B008-189C53A06F7E}"/>
              </a:ext>
            </a:extLst>
          </p:cNvPr>
          <p:cNvSpPr/>
          <p:nvPr/>
        </p:nvSpPr>
        <p:spPr>
          <a:xfrm>
            <a:off x="7403742" y="2369297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1.0x speed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9C3B6-5A4E-4CC5-A2FF-28857392E9FE}"/>
              </a:ext>
            </a:extLst>
          </p:cNvPr>
          <p:cNvSpPr/>
          <p:nvPr/>
        </p:nvSpPr>
        <p:spPr>
          <a:xfrm>
            <a:off x="7414818" y="3671821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2.0x speed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17C569-B974-4135-B4BF-9140C9FDEDF5}"/>
              </a:ext>
            </a:extLst>
          </p:cNvPr>
          <p:cNvSpPr/>
          <p:nvPr/>
        </p:nvSpPr>
        <p:spPr>
          <a:xfrm>
            <a:off x="7432517" y="4973993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0.5x speed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45F1AE-FE2A-4C87-B013-C2946B6E4D67}"/>
              </a:ext>
            </a:extLst>
          </p:cNvPr>
          <p:cNvCxnSpPr/>
          <p:nvPr/>
        </p:nvCxnSpPr>
        <p:spPr>
          <a:xfrm>
            <a:off x="7524827" y="3429000"/>
            <a:ext cx="4484749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ED8D87F-0C20-407A-980C-17B005CCF638}"/>
              </a:ext>
            </a:extLst>
          </p:cNvPr>
          <p:cNvCxnSpPr/>
          <p:nvPr/>
        </p:nvCxnSpPr>
        <p:spPr>
          <a:xfrm>
            <a:off x="7524827" y="4836141"/>
            <a:ext cx="4484749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4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41" grpId="0"/>
      <p:bldP spid="42" grpId="0"/>
      <p:bldP spid="44" grpId="0"/>
      <p:bldP spid="51" grpId="0"/>
      <p:bldP spid="52" grpId="0"/>
      <p:bldP spid="53" grpId="0"/>
      <p:bldP spid="6" grpId="0"/>
      <p:bldP spid="34" grpId="0"/>
      <p:bldP spid="36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Framework: Duaration Predictor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D458-B8C5-4A21-9B3C-936AD0D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2566650"/>
            <a:ext cx="1323112" cy="20401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E2568-F8EA-4128-B2D2-0976115B3EDA}"/>
              </a:ext>
            </a:extLst>
          </p:cNvPr>
          <p:cNvCxnSpPr>
            <a:cxnSpLocks/>
          </p:cNvCxnSpPr>
          <p:nvPr/>
        </p:nvCxnSpPr>
        <p:spPr>
          <a:xfrm>
            <a:off x="1529391" y="3706387"/>
            <a:ext cx="6494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6C58D-9F27-487E-B931-7D9F9A18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83" y="1861000"/>
            <a:ext cx="1801640" cy="363157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05E96F-22D4-4765-AF2B-DAA9156DA836}"/>
              </a:ext>
            </a:extLst>
          </p:cNvPr>
          <p:cNvCxnSpPr>
            <a:cxnSpLocks/>
          </p:cNvCxnSpPr>
          <p:nvPr/>
        </p:nvCxnSpPr>
        <p:spPr>
          <a:xfrm flipV="1">
            <a:off x="3858031" y="3932436"/>
            <a:ext cx="82044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B1305D-AA2F-4277-9D12-3379EE6FD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477" y="1890599"/>
            <a:ext cx="3149431" cy="363157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7EB242-D0FB-4437-93D3-A1C1CEB7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863" y="2566650"/>
            <a:ext cx="4088592" cy="18983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How to get the label to train the duration predictor?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Extract duration based on the attention alignments from the autoregressive teacher</a:t>
            </a:r>
          </a:p>
          <a:p>
            <a:pPr lvl="1">
              <a:lnSpc>
                <a:spcPct val="100000"/>
              </a:lnSpc>
            </a:pPr>
            <a:endParaRPr lang="en-US" altLang="zh-CN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137BD2-3715-40D6-AC38-0E0E63E04118}"/>
              </a:ext>
            </a:extLst>
          </p:cNvPr>
          <p:cNvSpPr/>
          <p:nvPr/>
        </p:nvSpPr>
        <p:spPr>
          <a:xfrm>
            <a:off x="5542741" y="2453209"/>
            <a:ext cx="7104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sz="1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sz="14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DFD7AD-32B4-4020-B8B5-27DE51C36FA5}"/>
              </a:ext>
            </a:extLst>
          </p:cNvPr>
          <p:cNvSpPr/>
          <p:nvPr/>
        </p:nvSpPr>
        <p:spPr>
          <a:xfrm>
            <a:off x="7034706" y="2937587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2 2 3 1</a:t>
            </a:r>
            <a:endParaRPr lang="zh-CN" altLang="en-US" sz="12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52515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Framework: Feed-Forward Transformer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4064D-66A2-4259-A597-1D439680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4725"/>
            <a:ext cx="10515600" cy="53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9273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Inference speedup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409CA-503F-4B22-A8AE-5E3A9309F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16" r="12679" b="34231"/>
          <a:stretch/>
        </p:blipFill>
        <p:spPr>
          <a:xfrm>
            <a:off x="1646936" y="1412377"/>
            <a:ext cx="8026400" cy="201662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060F91-5EE1-461D-BB9F-EDE2E68D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937" y="2737939"/>
            <a:ext cx="8171319" cy="8734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zh-CN" sz="2000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8AE8B9-F5B3-4555-B198-9CB3A772E1BC}"/>
              </a:ext>
            </a:extLst>
          </p:cNvPr>
          <p:cNvSpPr txBox="1">
            <a:spLocks/>
          </p:cNvSpPr>
          <p:nvPr/>
        </p:nvSpPr>
        <p:spPr>
          <a:xfrm>
            <a:off x="2530855" y="3689237"/>
            <a:ext cx="6950029" cy="5170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270x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speedup for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mel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-spectrogram generation!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BD3103-38D4-4022-BC49-0D8FE60EC9F7}"/>
              </a:ext>
            </a:extLst>
          </p:cNvPr>
          <p:cNvSpPr txBox="1">
            <a:spLocks/>
          </p:cNvSpPr>
          <p:nvPr/>
        </p:nvSpPr>
        <p:spPr>
          <a:xfrm>
            <a:off x="2530854" y="4142127"/>
            <a:ext cx="6950029" cy="5170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38x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speedup for voice synthesis!</a:t>
            </a:r>
          </a:p>
        </p:txBody>
      </p:sp>
    </p:spTree>
    <p:extLst>
      <p:ext uri="{BB962C8B-B14F-4D97-AF65-F5344CB8AC3E}">
        <p14:creationId xmlns:p14="http://schemas.microsoft.com/office/powerpoint/2010/main" val="279599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Robustness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EAE67-E634-4948-90D0-CEACD344E3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4369" y="1694837"/>
            <a:ext cx="8491537" cy="136745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7BAFD-714A-4524-80C2-4CA3A1808C58}"/>
              </a:ext>
            </a:extLst>
          </p:cNvPr>
          <p:cNvSpPr txBox="1">
            <a:spLocks/>
          </p:cNvSpPr>
          <p:nvPr/>
        </p:nvSpPr>
        <p:spPr>
          <a:xfrm>
            <a:off x="2540478" y="3536294"/>
            <a:ext cx="6950029" cy="8341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Test on 50 extremely hard sentences provided by TTS team</a:t>
            </a:r>
          </a:p>
          <a:p>
            <a:pPr marL="0" indent="0" defTabSz="914377">
              <a:buNone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FastSpeech has no repeating, skipping and error sentences</a:t>
            </a:r>
          </a:p>
          <a:p>
            <a:pPr marL="0" indent="0" defTabSz="914377">
              <a:buNone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1704D49E-0D2C-4CE1-BE01-C40B1D890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56633" y="4844433"/>
            <a:ext cx="506443" cy="5064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CE5898-7AA0-4DEE-B249-D542937D769A}"/>
              </a:ext>
            </a:extLst>
          </p:cNvPr>
          <p:cNvSpPr/>
          <p:nvPr/>
        </p:nvSpPr>
        <p:spPr>
          <a:xfrm>
            <a:off x="733519" y="4858416"/>
            <a:ext cx="78866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4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You can call me directly at 4257037344 or my cell 4254447474 or send me a meeting request </a:t>
            </a:r>
          </a:p>
          <a:p>
            <a:pPr defTabSz="914377"/>
            <a:r>
              <a:rPr lang="en-US" altLang="zh-CN" sz="14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with all the appropriate information.</a:t>
            </a:r>
          </a:p>
          <a:p>
            <a:pPr defTabSz="914377"/>
            <a:endParaRPr lang="en-US" altLang="zh-CN" sz="1400" i="1">
              <a:solidFill>
                <a:srgbClr val="222222"/>
              </a:solidFill>
              <a:latin typeface="Roboto"/>
              <a:ea typeface="等线" panose="02010600030101010101" pitchFamily="2" charset="-122"/>
            </a:endParaRPr>
          </a:p>
          <a:p>
            <a:pPr defTabSz="914377"/>
            <a:r>
              <a:rPr lang="en-US" altLang="zh-CN" sz="1400" i="1">
                <a:solidFill>
                  <a:prstClr val="black"/>
                </a:solidFill>
                <a:latin typeface="Roboto"/>
                <a:ea typeface="等线" panose="02010600030101010101" pitchFamily="2" charset="-122"/>
              </a:rPr>
              <a:t>Http0XX , Http1XX , Http2XX , Http3XX</a:t>
            </a:r>
            <a:endParaRPr lang="zh-CN" altLang="en-US" sz="1100">
              <a:solidFill>
                <a:prstClr val="black"/>
              </a:solidFill>
              <a:latin typeface="Roboto"/>
              <a:ea typeface="等线" panose="02010600030101010101" pitchFamily="2" charset="-122"/>
            </a:endParaRPr>
          </a:p>
        </p:txBody>
      </p:sp>
      <p:pic>
        <p:nvPicPr>
          <p:cNvPr id="2" name="5 (1)">
            <a:hlinkClick r:id="" action="ppaction://media"/>
            <a:extLst>
              <a:ext uri="{FF2B5EF4-FFF2-40B4-BE49-F238E27FC236}">
                <a16:creationId xmlns:a16="http://schemas.microsoft.com/office/drawing/2014/main" id="{68A609A1-E0ED-44D1-AE0B-526A308451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17936" y="4873673"/>
            <a:ext cx="506443" cy="5064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9A56E0-6CF8-4C89-9A05-6732A6E075AE}"/>
              </a:ext>
            </a:extLst>
          </p:cNvPr>
          <p:cNvSpPr txBox="1">
            <a:spLocks/>
          </p:cNvSpPr>
          <p:nvPr/>
        </p:nvSpPr>
        <p:spPr>
          <a:xfrm>
            <a:off x="8309874" y="4543469"/>
            <a:ext cx="1941401" cy="3380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Transformer TTS</a:t>
            </a:r>
          </a:p>
          <a:p>
            <a:pPr marL="0" indent="0" defTabSz="914377">
              <a:buNone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F11C20-8FD2-4502-88E3-1813F09A9423}"/>
              </a:ext>
            </a:extLst>
          </p:cNvPr>
          <p:cNvSpPr txBox="1">
            <a:spLocks/>
          </p:cNvSpPr>
          <p:nvPr/>
        </p:nvSpPr>
        <p:spPr>
          <a:xfrm>
            <a:off x="10487782" y="4539635"/>
            <a:ext cx="1941401" cy="2845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FastSpeech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 defTabSz="914377">
              <a:buNone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4 (2)">
            <a:hlinkClick r:id="" action="ppaction://media"/>
            <a:extLst>
              <a:ext uri="{FF2B5EF4-FFF2-40B4-BE49-F238E27FC236}">
                <a16:creationId xmlns:a16="http://schemas.microsoft.com/office/drawing/2014/main" id="{805D1327-25A7-4548-88FD-3CF9EA29533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56633" y="5401016"/>
            <a:ext cx="501651" cy="501651"/>
          </a:xfrm>
          <a:prstGeom prst="rect">
            <a:avLst/>
          </a:prstGeom>
        </p:spPr>
      </p:pic>
      <p:pic>
        <p:nvPicPr>
          <p:cNvPr id="12" name="4 (3)">
            <a:hlinkClick r:id="" action="ppaction://media"/>
            <a:extLst>
              <a:ext uri="{FF2B5EF4-FFF2-40B4-BE49-F238E27FC236}">
                <a16:creationId xmlns:a16="http://schemas.microsoft.com/office/drawing/2014/main" id="{857867D9-3B97-4F94-A5C0-4C0B6B9BEF0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17937" y="5429592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8" grpId="0"/>
      <p:bldP spid="9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94AD872-37B2-437F-B0E9-B79FB549C5CF}"/>
              </a:ext>
            </a:extLst>
          </p:cNvPr>
          <p:cNvGrpSpPr/>
          <p:nvPr/>
        </p:nvGrpSpPr>
        <p:grpSpPr>
          <a:xfrm>
            <a:off x="4803430" y="4467996"/>
            <a:ext cx="4049204" cy="1974201"/>
            <a:chOff x="4803429" y="4467994"/>
            <a:chExt cx="4049204" cy="19742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78EE33-8853-4A3A-AC34-25A700677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88" r="11641"/>
            <a:stretch/>
          </p:blipFill>
          <p:spPr>
            <a:xfrm>
              <a:off x="4803429" y="4467994"/>
              <a:ext cx="3444643" cy="19742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D61987-5692-454F-B2B5-4A6953AD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14458" y="6143183"/>
              <a:ext cx="638175" cy="276225"/>
            </a:xfrm>
            <a:prstGeom prst="rect">
              <a:avLst/>
            </a:prstGeom>
          </p:spPr>
        </p:pic>
      </p:grp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Controllability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1B4051-C785-496B-BF19-C98AADF3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272541"/>
            <a:ext cx="10515600" cy="49905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/>
              <a:t>Voice Speed Control</a:t>
            </a:r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 marL="0" indent="0">
              <a:lnSpc>
                <a:spcPct val="100000"/>
              </a:lnSpc>
              <a:buNone/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Prosody Control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63011-6056-4227-936D-713B517C64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875" y="1815125"/>
            <a:ext cx="9367224" cy="2099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EDC2B-DD5A-4382-8FC6-3840F0D44A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0989"/>
          <a:stretch/>
        </p:blipFill>
        <p:spPr>
          <a:xfrm>
            <a:off x="1036893" y="4518593"/>
            <a:ext cx="3236779" cy="1923603"/>
          </a:xfrm>
          <a:prstGeom prst="rect">
            <a:avLst/>
          </a:prstGeom>
        </p:spPr>
      </p:pic>
      <p:pic>
        <p:nvPicPr>
          <p:cNvPr id="6" name="2 (2)">
            <a:hlinkClick r:id="" action="ppaction://media"/>
            <a:extLst>
              <a:ext uri="{FF2B5EF4-FFF2-40B4-BE49-F238E27FC236}">
                <a16:creationId xmlns:a16="http://schemas.microsoft.com/office/drawing/2014/main" id="{1F7AC36B-21B0-4FDC-89D4-801661FB0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280017" y="1944281"/>
            <a:ext cx="307187" cy="307187"/>
          </a:xfrm>
          <a:prstGeom prst="rect">
            <a:avLst/>
          </a:prstGeom>
        </p:spPr>
      </p:pic>
      <p:pic>
        <p:nvPicPr>
          <p:cNvPr id="8" name="2 (3)">
            <a:hlinkClick r:id="" action="ppaction://media"/>
            <a:extLst>
              <a:ext uri="{FF2B5EF4-FFF2-40B4-BE49-F238E27FC236}">
                <a16:creationId xmlns:a16="http://schemas.microsoft.com/office/drawing/2014/main" id="{2CB9A919-7684-468F-8BF1-3BAF19184A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55283" y="1944281"/>
            <a:ext cx="307187" cy="307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0A90F-0A81-41C3-BE4C-4B7C46748D6F}"/>
              </a:ext>
            </a:extLst>
          </p:cNvPr>
          <p:cNvSpPr/>
          <p:nvPr/>
        </p:nvSpPr>
        <p:spPr>
          <a:xfrm>
            <a:off x="2331421" y="3380875"/>
            <a:ext cx="902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sz="1200" i="1">
                <a:solidFill>
                  <a:srgbClr val="222222"/>
                </a:solidFill>
                <a:latin typeface="Roboto"/>
                <a:ea typeface="等线" panose="02010600030101010101" pitchFamily="2" charset="-122"/>
              </a:rPr>
              <a:t>For a while the preacher addresses himself to the congregation at large, who listen attentively.</a:t>
            </a:r>
            <a:endParaRPr lang="zh-CN" altLang="en-US" sz="1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0DD99-0A8C-4D0B-A7EA-3E4B063574B2}"/>
              </a:ext>
            </a:extLst>
          </p:cNvPr>
          <p:cNvSpPr/>
          <p:nvPr/>
        </p:nvSpPr>
        <p:spPr>
          <a:xfrm>
            <a:off x="3189315" y="5889619"/>
            <a:ext cx="3437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 sz="1200" i="1">
                <a:solidFill>
                  <a:prstClr val="black"/>
                </a:solidFill>
                <a:latin typeface="Roboto"/>
                <a:ea typeface="等线" panose="02010600030101010101" pitchFamily="2" charset="-122"/>
              </a:rPr>
              <a:t>after dinner </a:t>
            </a:r>
            <a:r>
              <a:rPr lang="en-US" altLang="zh-CN" sz="1200" i="1">
                <a:solidFill>
                  <a:srgbClr val="FF0000"/>
                </a:solidFill>
                <a:latin typeface="Roboto"/>
                <a:ea typeface="等线" panose="02010600030101010101" pitchFamily="2" charset="-122"/>
              </a:rPr>
              <a:t>|</a:t>
            </a:r>
            <a:r>
              <a:rPr lang="en-US" altLang="zh-CN" sz="1200" i="1">
                <a:solidFill>
                  <a:prstClr val="black"/>
                </a:solidFill>
                <a:latin typeface="Roboto"/>
                <a:ea typeface="等线" panose="02010600030101010101" pitchFamily="2" charset="-122"/>
              </a:rPr>
              <a:t> he went into hiding for a day or two.</a:t>
            </a:r>
            <a:endParaRPr lang="zh-CN" altLang="en-US" sz="1200" i="1">
              <a:solidFill>
                <a:prstClr val="black"/>
              </a:solidFill>
              <a:latin typeface="Roboto"/>
              <a:ea typeface="等线" panose="02010600030101010101" pitchFamily="2" charset="-122"/>
            </a:endParaRPr>
          </a:p>
        </p:txBody>
      </p:sp>
      <p:pic>
        <p:nvPicPr>
          <p:cNvPr id="16" name="4">
            <a:hlinkClick r:id="" action="ppaction://media"/>
            <a:extLst>
              <a:ext uri="{FF2B5EF4-FFF2-40B4-BE49-F238E27FC236}">
                <a16:creationId xmlns:a16="http://schemas.microsoft.com/office/drawing/2014/main" id="{2217CA54-F37D-41BD-95C1-7E2AD8B60BE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299517" y="4630389"/>
            <a:ext cx="305689" cy="305689"/>
          </a:xfrm>
          <a:prstGeom prst="rect">
            <a:avLst/>
          </a:prstGeom>
        </p:spPr>
      </p:pic>
      <p:pic>
        <p:nvPicPr>
          <p:cNvPr id="17" name="4 (1)">
            <a:hlinkClick r:id="" action="ppaction://media"/>
            <a:extLst>
              <a:ext uri="{FF2B5EF4-FFF2-40B4-BE49-F238E27FC236}">
                <a16:creationId xmlns:a16="http://schemas.microsoft.com/office/drawing/2014/main" id="{A75DA1F5-8414-4C77-8869-F98DDDDD7EB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36027" y="4615979"/>
            <a:ext cx="320099" cy="320099"/>
          </a:xfrm>
          <a:prstGeom prst="rect">
            <a:avLst/>
          </a:prstGeom>
        </p:spPr>
      </p:pic>
      <p:pic>
        <p:nvPicPr>
          <p:cNvPr id="21" name="GL_7000010240">
            <a:hlinkClick r:id="" action="ppaction://media"/>
            <a:extLst>
              <a:ext uri="{FF2B5EF4-FFF2-40B4-BE49-F238E27FC236}">
                <a16:creationId xmlns:a16="http://schemas.microsoft.com/office/drawing/2014/main" id="{A7805BFB-772E-4C77-B863-445BBCBC7F7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243069" y="1936264"/>
            <a:ext cx="307187" cy="3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33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1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4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2336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/>
              <a:t>Speech synthesis quality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C91D2-8AB8-4E2E-A021-30D13CE5E949}"/>
              </a:ext>
            </a:extLst>
          </p:cNvPr>
          <p:cNvSpPr/>
          <p:nvPr/>
        </p:nvSpPr>
        <p:spPr>
          <a:xfrm>
            <a:off x="5169114" y="6188472"/>
            <a:ext cx="444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hlinkClick r:id="rId3"/>
              </a:rPr>
              <a:t>https://speechresearch.github.io/fastspeech/</a:t>
            </a:r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71449F-A2BB-4D30-848E-71F35E155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5" y="1186994"/>
            <a:ext cx="7287860" cy="36699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993ABD-6BB1-4AA3-AE49-4B3B450EDB86}"/>
              </a:ext>
            </a:extLst>
          </p:cNvPr>
          <p:cNvSpPr txBox="1">
            <a:spLocks/>
          </p:cNvSpPr>
          <p:nvPr/>
        </p:nvSpPr>
        <p:spPr>
          <a:xfrm>
            <a:off x="1068513" y="5076843"/>
            <a:ext cx="8363164" cy="5170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buNone/>
            </a:pP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FastSpeech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achieves comparable voice quality with Tacotron2 and Transformer TTS, and is close to ground-truth recordings.</a:t>
            </a:r>
          </a:p>
        </p:txBody>
      </p:sp>
    </p:spTree>
    <p:extLst>
      <p:ext uri="{BB962C8B-B14F-4D97-AF65-F5344CB8AC3E}">
        <p14:creationId xmlns:p14="http://schemas.microsoft.com/office/powerpoint/2010/main" val="321452293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E2A3BAD-2F50-459C-AF56-51646D01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52" y="1835065"/>
            <a:ext cx="10668495" cy="451493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47E5790-383B-4D91-8C72-6D3C9F40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AdaSpeech</a:t>
            </a:r>
            <a:r>
              <a:rPr lang="en-US" altLang="zh-CN" b="1" dirty="0"/>
              <a:t> 4: Adaptive Text to Speech in Zero-Shot Scenarios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6881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语音基础</a:t>
            </a:r>
            <a:endParaRPr lang="en-US" altLang="zh-CN" dirty="0"/>
          </a:p>
          <a:p>
            <a:r>
              <a:rPr lang="zh-CN" altLang="en-US" dirty="0"/>
              <a:t>主要任务与基础方法</a:t>
            </a:r>
            <a:endParaRPr lang="en-US" altLang="zh-CN" dirty="0"/>
          </a:p>
          <a:p>
            <a:pPr lvl="1"/>
            <a:r>
              <a:rPr lang="zh-CN" altLang="en-US" dirty="0"/>
              <a:t>语音识别</a:t>
            </a:r>
            <a:endParaRPr lang="en-US" altLang="zh-CN" dirty="0"/>
          </a:p>
          <a:p>
            <a:pPr lvl="1"/>
            <a:r>
              <a:rPr lang="zh-CN" altLang="en-US" dirty="0"/>
              <a:t>音色转换</a:t>
            </a:r>
            <a:endParaRPr lang="en-US" altLang="zh-CN" dirty="0"/>
          </a:p>
          <a:p>
            <a:pPr lvl="1"/>
            <a:r>
              <a:rPr lang="zh-CN" altLang="en-US" dirty="0"/>
              <a:t>说话人分离</a:t>
            </a:r>
            <a:endParaRPr lang="en-US" altLang="zh-CN" dirty="0"/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940310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6"/>
            <a:ext cx="10905067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/>
              <a:t>参考书目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643467" y="1782982"/>
            <a:ext cx="10905067" cy="439398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000" dirty="0"/>
              <a:t>李宏毅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《</a:t>
            </a:r>
            <a:r>
              <a:rPr lang="zh-CN" altLang="en-US" sz="2000" dirty="0"/>
              <a:t>深度学习与人类语言处理</a:t>
            </a:r>
            <a:r>
              <a:rPr lang="en-US" altLang="zh-CN" sz="2000" dirty="0"/>
              <a:t>》</a:t>
            </a:r>
          </a:p>
          <a:p>
            <a:pPr marL="0" indent="0">
              <a:buNone/>
            </a:pPr>
            <a:r>
              <a:rPr lang="en-US" altLang="zh-CN" sz="2000" dirty="0">
                <a:hlinkClick r:id="rId3"/>
              </a:rPr>
              <a:t>https://www.bilibili.com/video/BV1RE411g7rQ?p=14</a:t>
            </a:r>
            <a:endParaRPr lang="en-US" altLang="zh-CN" sz="2000" dirty="0"/>
          </a:p>
          <a:p>
            <a:r>
              <a:rPr lang="en-US" altLang="zh-CN" sz="2000" dirty="0"/>
              <a:t>Ren et al., </a:t>
            </a:r>
            <a:r>
              <a:rPr lang="en-US" altLang="zh-CN" sz="2000" dirty="0" err="1"/>
              <a:t>FastSpeech</a:t>
            </a:r>
            <a:r>
              <a:rPr lang="en-US" altLang="zh-CN" sz="2000" dirty="0"/>
              <a:t>: Fast, Robust and Controllable Text to Speech, </a:t>
            </a:r>
            <a:r>
              <a:rPr lang="en-US" altLang="zh-CN" sz="2000" dirty="0" err="1"/>
              <a:t>NeurIPS</a:t>
            </a:r>
            <a:r>
              <a:rPr lang="en-US" altLang="zh-CN" sz="2000" dirty="0"/>
              <a:t> 2019</a:t>
            </a:r>
          </a:p>
          <a:p>
            <a:r>
              <a:rPr lang="en-US" altLang="zh-CN" sz="2000" dirty="0"/>
              <a:t>Ren et al., </a:t>
            </a:r>
            <a:r>
              <a:rPr lang="en-US" altLang="zh-CN" sz="2000" dirty="0" err="1"/>
              <a:t>FastSpeech</a:t>
            </a:r>
            <a:r>
              <a:rPr lang="en-US" altLang="zh-CN" sz="2000" dirty="0"/>
              <a:t> 2: Fast and High-Quality End-to-End Text to Speech, ICLR 2021</a:t>
            </a:r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05333" y="635635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AF9F01-5A7A-44BE-8F85-32FBB822075E}" type="slidenum">
              <a:rPr lang="en-US" altLang="zh-CN" smtClean="0"/>
              <a:pPr>
                <a:spcAft>
                  <a:spcPts val="600"/>
                </a:spcAft>
              </a:pPr>
              <a:t>209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8102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DE0C18-E0E3-472C-AF4A-5CE4C13B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861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DAD54C0-9BE5-4E13-BAA8-DDD2643F0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66084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8D3A67-2F4D-4A11-AA7C-53B61C87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C02D20-D46B-4E68-BA6A-E097FDCC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35B024-6F61-472A-92DE-9B13C2E3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2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DCD8FF-6666-402E-BDDB-1B854CCC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4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AA3572-EA9A-4D15-AB50-08098994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45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6B6D3C-463E-4176-A98E-07969415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51495A-6EB3-482C-AF53-BA089C01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0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058BC-4C39-4564-8969-9798F68F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6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75939D-5EB5-43AC-BA2E-FABE65B6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58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E0BCA8-ECBE-40B3-B987-B7420262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45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494B61-959B-45A3-A301-EDE9F5BB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2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1085C5-6B46-4146-8C82-77DE20DC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8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71BFE5-0BF2-4BDB-A743-5FCCD35D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79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016873-BE2A-459B-85AC-230AD3CE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9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0318DE-31CE-4668-8A49-51E8925E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08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D0B949-0A00-422D-9510-DDA5E894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7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210053-230F-49B0-B467-F9E815F9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4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1F2EBC-C009-4353-A680-028E7252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1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8C7D4C-B250-46C3-AE61-4F859ED7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8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790CF-485E-4271-9474-C095A8D4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38965E-58C3-4D26-AC3A-F0ECA526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72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996D94-B547-41BC-9514-5E625944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92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F72D88-90DC-4A5E-A766-D0DCCF65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85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BF9F1C-5C04-4506-8E93-424A43AC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1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5E34BF-F875-4772-BD5E-86D26EAD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59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A24750-8E3F-4EAD-9F92-ED622D8C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0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3BFAE1-E8E4-4453-9DB9-17F83F4E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6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16E3D8-D249-4931-9B62-7DD7A89B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7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C2F50F-C68B-4B24-AC50-5AB14C57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62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4E0A91-72D7-4034-9D9E-29A9B962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6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790CF-485E-4271-9474-C095A8D4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9FCD5C-669A-4901-B34E-679C516319CE}"/>
              </a:ext>
            </a:extLst>
          </p:cNvPr>
          <p:cNvSpPr/>
          <p:nvPr/>
        </p:nvSpPr>
        <p:spPr>
          <a:xfrm>
            <a:off x="1888958" y="1503947"/>
            <a:ext cx="4207042" cy="170848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581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5DB87-1CD3-4D87-BAE6-467B5534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85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75AF1F-F183-4CDC-A649-917E5578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34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7CD0DE-67CB-43A9-94D0-227CE59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7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BDD5A2-FAD5-4F20-B421-93E123E4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E4EC2C-EDF3-4C39-9484-D60801AC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9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B56ACB-7449-4C30-B8C5-29CCE495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8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85DE5B-AF44-4AE4-A44D-A610EE67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76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22743E-DD40-4E4D-9567-95F96EA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12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FD4E60-D2F2-445D-8009-7ECB2A6D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3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1A8111-FF2C-4472-8519-5D2D7F52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1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4CCD72-5BE9-4411-8BE6-FE5D0968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9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40351-F2E5-491C-908D-AD4E449B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7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571C4E-44BC-4AC2-A194-6B4AE74A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2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66AB2E-D5EF-4AFB-83CE-0BD85EE5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7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FE6D70-8F9D-4E8D-A8DE-DC58D8CF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3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623E85-B98E-4FCD-8F29-CC9A8910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8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F4A0E0-6319-4CDA-8319-37FD68BB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1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A87A14-0107-4508-92FD-543B4A34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89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8A3CFC-B8DF-4839-9649-ABBB2D48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64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D38EEF-512F-43E8-8B55-22DF6EDB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7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FC5C8-DAAC-4735-B603-B7A20D60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8C121-2E92-4D42-B561-CB5EE5FD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EAD76-1436-4EEB-962A-605A68467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7F170E-3550-44DD-ABCA-41E10568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7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81AB84-1B39-46C6-9404-B1340476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33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BC3379-3A39-43D8-9211-685E87ED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56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72742-19F0-47EE-8BAC-D2DE4F6C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7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470CB9-0DA6-429D-A363-8763EAB7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2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910635-6679-4ADE-91BA-BE666328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97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CA1674-25D6-4109-A46A-6B31653C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F7E6D2-9A27-4A0E-92D2-69B26F28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2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C01B16-0346-4B45-80C0-E6672FFF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136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F026C0-86C7-4DA9-9F9D-FBED0082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1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FF6A27-419E-4E6D-B5EE-8DB3CD24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2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EFCD7-A6ED-4346-92BD-3A154D81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3810F-47D5-4CD1-B4B1-17799148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0C2409-E552-4AF7-BC3C-DEFDF013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27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8367E5-4942-44A0-8F3B-B449318A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1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FE6022-6264-49D5-9843-C1C0B99E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52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876F8D-3B73-4B4A-801E-AE731774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81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CED17F-64B0-45A5-9806-9D9D5506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6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B098B6-9D9E-4996-870F-F0A1E4C1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79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70CA8-5938-44D4-8BFD-8511BF5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人工智能与听觉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703DC-735B-4203-BC1B-C0FD7C6E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语音基础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主要任务与基础方法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语音识别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/>
              <a:t>音色转换</a:t>
            </a:r>
            <a:endParaRPr lang="en-US" altLang="zh-CN" dirty="0"/>
          </a:p>
          <a:p>
            <a:pPr lvl="1"/>
            <a:r>
              <a:rPr lang="zh-CN" altLang="en-US" dirty="0"/>
              <a:t>说话人分离</a:t>
            </a:r>
            <a:endParaRPr lang="en-US" altLang="zh-CN" dirty="0"/>
          </a:p>
          <a:p>
            <a:pPr lvl="1"/>
            <a:r>
              <a:rPr lang="zh-CN" altLang="en-US" dirty="0"/>
              <a:t>语音合成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88115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790CF-485E-4271-9474-C095A8D4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9FCD5C-669A-4901-B34E-679C516319CE}"/>
              </a:ext>
            </a:extLst>
          </p:cNvPr>
          <p:cNvSpPr/>
          <p:nvPr/>
        </p:nvSpPr>
        <p:spPr>
          <a:xfrm>
            <a:off x="1888958" y="3176335"/>
            <a:ext cx="4207042" cy="170848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6729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6847FC-9CDF-4B72-A6A6-926A0F0E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151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E507FF-D823-4963-A789-092985F2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6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98F9C0-EAF4-43BF-87DD-886B27E1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0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EA20682-0CC2-48B6-A12D-E5C3F2B3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018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0D64A7-FB8F-49A5-955F-6F4B4C75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75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CC3176-855C-4497-B5C9-1645FF76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2D4127-215F-4020-A70D-86F4C346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363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2E0889-3CCC-4510-94EF-FC118D09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C3C922-DEEF-4F0B-8750-103C1147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707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F4912F-BE47-4D90-9A13-311A82FB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857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756B48-16FB-42C2-8DCE-623444DF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960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57E098-A71B-49BA-BCC7-6CE6194E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863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80F620-E121-4D81-A327-328273BD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984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AB6933-5942-4ACA-8049-C11F42A7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0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941</Words>
  <Application>Microsoft Office PowerPoint</Application>
  <PresentationFormat>宽屏</PresentationFormat>
  <Paragraphs>164</Paragraphs>
  <Slides>210</Slides>
  <Notes>13</Notes>
  <HiddenSlides>0</HiddenSlides>
  <MMClips>10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210</vt:i4>
      </vt:variant>
    </vt:vector>
  </HeadingPairs>
  <TitlesOfParts>
    <vt:vector size="217" baseType="lpstr">
      <vt:lpstr>等线</vt:lpstr>
      <vt:lpstr>等线 Light</vt:lpstr>
      <vt:lpstr>Arial</vt:lpstr>
      <vt:lpstr>Calibri</vt:lpstr>
      <vt:lpstr>Roboto</vt:lpstr>
      <vt:lpstr>Wingdings</vt:lpstr>
      <vt:lpstr>Office 主题​​</vt:lpstr>
      <vt:lpstr>人工智能引论</vt:lpstr>
      <vt:lpstr>人工智能与听觉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Frame or Window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人工智能与听觉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人工智能与听觉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人工智能与听觉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</vt:lpstr>
      <vt:lpstr>Problem</vt:lpstr>
      <vt:lpstr>FastSpeech</vt:lpstr>
      <vt:lpstr>Framework: Feed-Forward Transformer</vt:lpstr>
      <vt:lpstr>Framework: FFT block</vt:lpstr>
      <vt:lpstr>Framework: Length Regulator</vt:lpstr>
      <vt:lpstr>Framework: Duaration Predictor</vt:lpstr>
      <vt:lpstr>Framework: Feed-Forward Transformer</vt:lpstr>
      <vt:lpstr>Inference speedup</vt:lpstr>
      <vt:lpstr>Robustness</vt:lpstr>
      <vt:lpstr>Controllability</vt:lpstr>
      <vt:lpstr>Speech synthesis quality</vt:lpstr>
      <vt:lpstr>AdaSpeech 4: Adaptive Text to Speech in Zero-Shot Scenarios </vt:lpstr>
      <vt:lpstr>人工智能与听觉</vt:lpstr>
      <vt:lpstr>参考书目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人工智能： 感知与认知基础</dc:title>
  <dc:creator>宋 睿华</dc:creator>
  <cp:lastModifiedBy>webuser</cp:lastModifiedBy>
  <cp:revision>8</cp:revision>
  <dcterms:created xsi:type="dcterms:W3CDTF">2022-11-16T13:59:12Z</dcterms:created>
  <dcterms:modified xsi:type="dcterms:W3CDTF">2024-12-19T00:17:02Z</dcterms:modified>
</cp:coreProperties>
</file>